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5143500" cx="9144000"/>
  <p:notesSz cx="6858000" cy="9144000"/>
  <p:embeddedFontLst>
    <p:embeddedFont>
      <p:font typeface="Proxima Nova"/>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ProximaNova-bold.fntdata"/><Relationship Id="rId83" Type="http://schemas.openxmlformats.org/officeDocument/2006/relationships/font" Target="fonts/ProximaNova-regular.fntdata"/><Relationship Id="rId42" Type="http://schemas.openxmlformats.org/officeDocument/2006/relationships/slide" Target="slides/slide37.xml"/><Relationship Id="rId86" Type="http://schemas.openxmlformats.org/officeDocument/2006/relationships/font" Target="fonts/ProximaNova-boldItalic.fntdata"/><Relationship Id="rId41" Type="http://schemas.openxmlformats.org/officeDocument/2006/relationships/slide" Target="slides/slide36.xml"/><Relationship Id="rId85" Type="http://schemas.openxmlformats.org/officeDocument/2006/relationships/font" Target="fonts/ProximaNova-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71dfe413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71dfe413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71dfe413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71dfe413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71dfe4137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71dfe4137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71dfe4137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71dfe4137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71dfe413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71dfe413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71dfe4137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71dfe413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71dfe4137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71dfe4137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71dfe4137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71dfe4137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71dfe4137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71dfe4137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71dfe413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71dfe413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71dfe413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71dfe413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71dfe4137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71dfe4137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71dfe4137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71dfe4137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71dfe4137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71dfe4137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71dfe4137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71dfe4137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71dfe4137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71dfe4137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71dfe4137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71dfe4137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71dfe4137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71dfe4137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71dfe4137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71dfe4137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71dfe4137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71dfe4137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71dfe4137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71dfe4137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71dfe413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71dfe413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71dfe4137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71dfe4137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71dfe4137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71dfe4137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71dfe4137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71dfe4137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71dfe4137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71dfe4137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71dfe4137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71dfe4137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471dfe4137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71dfe4137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71dfe4137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471dfe4137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471ffe470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471ffe470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71ffe470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71ffe470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71ffe470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71ffe470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71dfe413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71dfe413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71ffe470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71ffe470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47211e9e9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7211e9e9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7211e9e9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7211e9e9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47211e9e9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47211e9e9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47211e9e9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47211e9e9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7211e9e9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7211e9e9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7211e9e9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7211e9e9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7211e9e9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7211e9e9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7211e9e9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47211e9e9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7211e9e9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7211e9e9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71dfe4137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71dfe413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7211e9e9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7211e9e9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47211e9e9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7211e9e9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7211e9e9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7211e9e9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7211e9e9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47211e9e9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7211e9e9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47211e9e9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47211e9e9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47211e9e9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47211e9e9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47211e9e9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47211e9e9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47211e9e9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47211e9e9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47211e9e9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47211e9e9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47211e9e9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71dfe413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71dfe413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47211e9e9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47211e9e9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47211e9e9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7211e9e9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47211e9e9f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47211e9e9f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47211e9e9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47211e9e9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47211e9e9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47211e9e9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47211e9e9f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47211e9e9f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483465181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483465181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47211e9e9f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47211e9e9f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47211e9e9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47211e9e9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7211e9e9f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7211e9e9f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71dfe413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71dfe413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47211e9e9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47211e9e9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47211e9e9f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47211e9e9f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47211e9e9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47211e9e9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47211e9e9f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47211e9e9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47211e9e9f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47211e9e9f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47211e9e9f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47211e9e9f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4838ae7c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4838ae7c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4838ae7c9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4838ae7c9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71dfe413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71dfe413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71dfe413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71dfe413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7.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0.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console.cloud.google.com/cloud-resource-manager"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Introduction to</a:t>
            </a:r>
            <a:br>
              <a:rPr lang="en-GB"/>
            </a:br>
            <a:r>
              <a:rPr lang="en-GB"/>
              <a:t>Google Cloud Platform</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By Altotech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9" name="Google Shape;119;p22"/>
          <p:cNvPicPr preferRelativeResize="0"/>
          <p:nvPr/>
        </p:nvPicPr>
        <p:blipFill rotWithShape="1">
          <a:blip r:embed="rId3">
            <a:alphaModFix/>
          </a:blip>
          <a:srcRect b="0" l="0" r="0" t="7424"/>
          <a:stretch/>
        </p:blipFill>
        <p:spPr>
          <a:xfrm>
            <a:off x="0" y="259663"/>
            <a:ext cx="9144000" cy="46241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6" name="Google Shape;126;p2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3" name="Google Shape;133;p2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0" name="Google Shape;140;p2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7" name="Google Shape;147;p2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4" name="Google Shape;154;p2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1" name="Google Shape;161;p2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8" name="Google Shape;168;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5" name="Google Shape;175;p3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2" name="Google Shape;182;p3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7" name="Google Shape;67;p14"/>
          <p:cNvPicPr preferRelativeResize="0"/>
          <p:nvPr/>
        </p:nvPicPr>
        <p:blipFill>
          <a:blip r:embed="rId3">
            <a:alphaModFix/>
          </a:blip>
          <a:stretch>
            <a:fillRect/>
          </a:stretch>
        </p:blipFill>
        <p:spPr>
          <a:xfrm>
            <a:off x="204788" y="542925"/>
            <a:ext cx="8734425" cy="4057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9" name="Google Shape;189;p3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6" name="Google Shape;196;p3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3" name="Google Shape;203;p3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0" name="Google Shape;210;p3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7" name="Google Shape;217;p3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4" name="Google Shape;224;p3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1" name="Google Shape;231;p3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8" name="Google Shape;238;p3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5" name="Google Shape;245;p4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2" name="Google Shape;252;p4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4" name="Google Shape;74;p15"/>
          <p:cNvPicPr preferRelativeResize="0"/>
          <p:nvPr/>
        </p:nvPicPr>
        <p:blipFill>
          <a:blip r:embed="rId3">
            <a:alphaModFix/>
          </a:blip>
          <a:stretch>
            <a:fillRect/>
          </a:stretch>
        </p:blipFill>
        <p:spPr>
          <a:xfrm>
            <a:off x="0" y="1078706"/>
            <a:ext cx="9144000" cy="29860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9" name="Google Shape;259;p4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6" name="Google Shape;266;p4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3" name="Google Shape;273;p4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0" name="Google Shape;280;p4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7" name="Google Shape;287;p4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4" name="Google Shape;294;p4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1" name="Google Shape;301;p4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9"/>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Reference Arch</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Web Apps</a:t>
            </a:r>
            <a:endParaRPr/>
          </a:p>
        </p:txBody>
      </p:sp>
      <p:pic>
        <p:nvPicPr>
          <p:cNvPr id="312" name="Google Shape;312;p50"/>
          <p:cNvPicPr preferRelativeResize="0"/>
          <p:nvPr/>
        </p:nvPicPr>
        <p:blipFill>
          <a:blip r:embed="rId3">
            <a:alphaModFix/>
          </a:blip>
          <a:stretch>
            <a:fillRect/>
          </a:stretch>
        </p:blipFill>
        <p:spPr>
          <a:xfrm>
            <a:off x="1807838" y="1170125"/>
            <a:ext cx="5528334" cy="38209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Serverless Machine Learning Model</a:t>
            </a:r>
            <a:endParaRPr/>
          </a:p>
        </p:txBody>
      </p:sp>
      <p:pic>
        <p:nvPicPr>
          <p:cNvPr id="318" name="Google Shape;318;p51"/>
          <p:cNvPicPr preferRelativeResize="0"/>
          <p:nvPr/>
        </p:nvPicPr>
        <p:blipFill>
          <a:blip r:embed="rId3">
            <a:alphaModFix/>
          </a:blip>
          <a:stretch>
            <a:fillRect/>
          </a:stretch>
        </p:blipFill>
        <p:spPr>
          <a:xfrm>
            <a:off x="770400" y="1155175"/>
            <a:ext cx="7603196" cy="3820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1" name="Google Shape;81;p16"/>
          <p:cNvPicPr preferRelativeResize="0"/>
          <p:nvPr/>
        </p:nvPicPr>
        <p:blipFill rotWithShape="1">
          <a:blip r:embed="rId3">
            <a:alphaModFix/>
          </a:blip>
          <a:srcRect b="1312" l="0" r="1419" t="0"/>
          <a:stretch/>
        </p:blipFill>
        <p:spPr>
          <a:xfrm>
            <a:off x="2212850" y="150950"/>
            <a:ext cx="4718299" cy="4841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pic>
        <p:nvPicPr>
          <p:cNvPr id="323" name="Google Shape;323;p52"/>
          <p:cNvPicPr preferRelativeResize="0"/>
          <p:nvPr/>
        </p:nvPicPr>
        <p:blipFill>
          <a:blip r:embed="rId3">
            <a:alphaModFix/>
          </a:blip>
          <a:stretch>
            <a:fillRect/>
          </a:stretch>
        </p:blipFill>
        <p:spPr>
          <a:xfrm>
            <a:off x="1003492" y="0"/>
            <a:ext cx="7441816" cy="5143499"/>
          </a:xfrm>
          <a:prstGeom prst="rect">
            <a:avLst/>
          </a:prstGeom>
          <a:noFill/>
          <a:ln>
            <a:noFill/>
          </a:ln>
        </p:spPr>
      </p:pic>
      <p:sp>
        <p:nvSpPr>
          <p:cNvPr id="324" name="Google Shape;32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Real-time bidding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3"/>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Solutions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Lifecycle</a:t>
            </a:r>
            <a:endParaRPr/>
          </a:p>
        </p:txBody>
      </p:sp>
      <p:sp>
        <p:nvSpPr>
          <p:cNvPr id="335" name="Google Shape;335;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t>Ingest</a:t>
            </a:r>
            <a:endParaRPr b="1" sz="3000"/>
          </a:p>
          <a:p>
            <a:pPr indent="0" lvl="0" marL="0" rtl="0" algn="l">
              <a:spcBef>
                <a:spcPts val="1600"/>
              </a:spcBef>
              <a:spcAft>
                <a:spcPts val="0"/>
              </a:spcAft>
              <a:buNone/>
            </a:pPr>
            <a:r>
              <a:rPr b="1" lang="en-GB" sz="3000"/>
              <a:t>Store</a:t>
            </a:r>
            <a:endParaRPr b="1" sz="3000"/>
          </a:p>
          <a:p>
            <a:pPr indent="0" lvl="0" marL="0" rtl="0" algn="l">
              <a:spcBef>
                <a:spcPts val="1600"/>
              </a:spcBef>
              <a:spcAft>
                <a:spcPts val="0"/>
              </a:spcAft>
              <a:buNone/>
            </a:pPr>
            <a:r>
              <a:rPr b="1" lang="en-GB" sz="3000"/>
              <a:t>Process and Analyze</a:t>
            </a:r>
            <a:endParaRPr b="1" sz="3000"/>
          </a:p>
          <a:p>
            <a:pPr indent="0" lvl="0" marL="0" rtl="0" algn="l">
              <a:spcBef>
                <a:spcPts val="1600"/>
              </a:spcBef>
              <a:spcAft>
                <a:spcPts val="1600"/>
              </a:spcAft>
              <a:buNone/>
            </a:pPr>
            <a:r>
              <a:rPr b="1" lang="en-GB" sz="3000"/>
              <a:t>Explore and visualize</a:t>
            </a:r>
            <a:endParaRPr b="1" sz="3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pic>
        <p:nvPicPr>
          <p:cNvPr id="340" name="Google Shape;340;p55"/>
          <p:cNvPicPr preferRelativeResize="0"/>
          <p:nvPr/>
        </p:nvPicPr>
        <p:blipFill>
          <a:blip r:embed="rId3">
            <a:alphaModFix/>
          </a:blip>
          <a:stretch>
            <a:fillRect/>
          </a:stretch>
        </p:blipFill>
        <p:spPr>
          <a:xfrm>
            <a:off x="1528900" y="0"/>
            <a:ext cx="6086199" cy="5143500"/>
          </a:xfrm>
          <a:prstGeom prst="rect">
            <a:avLst/>
          </a:prstGeom>
          <a:noFill/>
          <a:ln>
            <a:noFill/>
          </a:ln>
        </p:spPr>
      </p:pic>
      <p:sp>
        <p:nvSpPr>
          <p:cNvPr id="341" name="Google Shape;341;p55"/>
          <p:cNvSpPr/>
          <p:nvPr/>
        </p:nvSpPr>
        <p:spPr>
          <a:xfrm>
            <a:off x="1629775" y="104675"/>
            <a:ext cx="1241100" cy="28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5"/>
          <p:cNvSpPr/>
          <p:nvPr/>
        </p:nvSpPr>
        <p:spPr>
          <a:xfrm>
            <a:off x="3202625" y="104675"/>
            <a:ext cx="1241100" cy="28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5"/>
          <p:cNvSpPr/>
          <p:nvPr/>
        </p:nvSpPr>
        <p:spPr>
          <a:xfrm>
            <a:off x="4700700" y="104675"/>
            <a:ext cx="1241100" cy="28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5"/>
          <p:cNvSpPr/>
          <p:nvPr/>
        </p:nvSpPr>
        <p:spPr>
          <a:xfrm>
            <a:off x="6198775" y="104675"/>
            <a:ext cx="1241100" cy="28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56"/>
          <p:cNvPicPr preferRelativeResize="0"/>
          <p:nvPr/>
        </p:nvPicPr>
        <p:blipFill>
          <a:blip r:embed="rId3">
            <a:alphaModFix/>
          </a:blip>
          <a:stretch>
            <a:fillRect/>
          </a:stretch>
        </p:blipFill>
        <p:spPr>
          <a:xfrm>
            <a:off x="1528900" y="0"/>
            <a:ext cx="6086199" cy="5143500"/>
          </a:xfrm>
          <a:prstGeom prst="rect">
            <a:avLst/>
          </a:prstGeom>
          <a:noFill/>
          <a:ln>
            <a:noFill/>
          </a:ln>
        </p:spPr>
      </p:pic>
      <p:sp>
        <p:nvSpPr>
          <p:cNvPr id="350" name="Google Shape;350;p56"/>
          <p:cNvSpPr/>
          <p:nvPr/>
        </p:nvSpPr>
        <p:spPr>
          <a:xfrm>
            <a:off x="3202625" y="104675"/>
            <a:ext cx="1241100" cy="28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6"/>
          <p:cNvSpPr/>
          <p:nvPr/>
        </p:nvSpPr>
        <p:spPr>
          <a:xfrm>
            <a:off x="4700700" y="104675"/>
            <a:ext cx="1241100" cy="28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6"/>
          <p:cNvSpPr/>
          <p:nvPr/>
        </p:nvSpPr>
        <p:spPr>
          <a:xfrm>
            <a:off x="6198775" y="104675"/>
            <a:ext cx="1241100" cy="28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pic>
        <p:nvPicPr>
          <p:cNvPr id="357" name="Google Shape;357;p57"/>
          <p:cNvPicPr preferRelativeResize="0"/>
          <p:nvPr/>
        </p:nvPicPr>
        <p:blipFill>
          <a:blip r:embed="rId3">
            <a:alphaModFix/>
          </a:blip>
          <a:stretch>
            <a:fillRect/>
          </a:stretch>
        </p:blipFill>
        <p:spPr>
          <a:xfrm>
            <a:off x="1528900" y="0"/>
            <a:ext cx="6086199" cy="5143500"/>
          </a:xfrm>
          <a:prstGeom prst="rect">
            <a:avLst/>
          </a:prstGeom>
          <a:noFill/>
          <a:ln>
            <a:noFill/>
          </a:ln>
        </p:spPr>
      </p:pic>
      <p:sp>
        <p:nvSpPr>
          <p:cNvPr id="358" name="Google Shape;358;p57"/>
          <p:cNvSpPr/>
          <p:nvPr/>
        </p:nvSpPr>
        <p:spPr>
          <a:xfrm>
            <a:off x="4700700" y="104675"/>
            <a:ext cx="1241100" cy="28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7"/>
          <p:cNvSpPr/>
          <p:nvPr/>
        </p:nvSpPr>
        <p:spPr>
          <a:xfrm>
            <a:off x="6198775" y="104675"/>
            <a:ext cx="1241100" cy="28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pic>
        <p:nvPicPr>
          <p:cNvPr id="364" name="Google Shape;364;p58"/>
          <p:cNvPicPr preferRelativeResize="0"/>
          <p:nvPr/>
        </p:nvPicPr>
        <p:blipFill>
          <a:blip r:embed="rId3">
            <a:alphaModFix/>
          </a:blip>
          <a:stretch>
            <a:fillRect/>
          </a:stretch>
        </p:blipFill>
        <p:spPr>
          <a:xfrm>
            <a:off x="1528900" y="0"/>
            <a:ext cx="6086199" cy="5143500"/>
          </a:xfrm>
          <a:prstGeom prst="rect">
            <a:avLst/>
          </a:prstGeom>
          <a:noFill/>
          <a:ln>
            <a:noFill/>
          </a:ln>
        </p:spPr>
      </p:pic>
      <p:sp>
        <p:nvSpPr>
          <p:cNvPr id="365" name="Google Shape;365;p58"/>
          <p:cNvSpPr/>
          <p:nvPr/>
        </p:nvSpPr>
        <p:spPr>
          <a:xfrm>
            <a:off x="6198775" y="104675"/>
            <a:ext cx="1241100" cy="28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pic>
        <p:nvPicPr>
          <p:cNvPr id="370" name="Google Shape;370;p59"/>
          <p:cNvPicPr preferRelativeResize="0"/>
          <p:nvPr/>
        </p:nvPicPr>
        <p:blipFill>
          <a:blip r:embed="rId3">
            <a:alphaModFix/>
          </a:blip>
          <a:stretch>
            <a:fillRect/>
          </a:stretch>
        </p:blipFill>
        <p:spPr>
          <a:xfrm>
            <a:off x="1528900" y="0"/>
            <a:ext cx="6086199"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Lifecycle: Ingest</a:t>
            </a:r>
            <a:endParaRPr/>
          </a:p>
        </p:txBody>
      </p:sp>
      <p:sp>
        <p:nvSpPr>
          <p:cNvPr id="376" name="Google Shape;376;p60"/>
          <p:cNvSpPr txBox="1"/>
          <p:nvPr>
            <p:ph idx="1" type="body"/>
          </p:nvPr>
        </p:nvSpPr>
        <p:spPr>
          <a:xfrm>
            <a:off x="311700" y="1152475"/>
            <a:ext cx="5818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first stage is to pull in the raw data, such as streaming data from devices.</a:t>
            </a:r>
            <a:endParaRPr/>
          </a:p>
          <a:p>
            <a:pPr indent="0" lvl="0" marL="0" rtl="0" algn="l">
              <a:spcBef>
                <a:spcPts val="1600"/>
              </a:spcBef>
              <a:spcAft>
                <a:spcPts val="1600"/>
              </a:spcAft>
              <a:buNone/>
            </a:pPr>
            <a:r>
              <a:rPr lang="en-GB"/>
              <a:t>There are a number of approaches you can take to collect raw data, based on the data’s size, source, and latency.</a:t>
            </a:r>
            <a:endParaRPr/>
          </a:p>
        </p:txBody>
      </p:sp>
      <p:pic>
        <p:nvPicPr>
          <p:cNvPr id="377" name="Google Shape;377;p60"/>
          <p:cNvPicPr preferRelativeResize="0"/>
          <p:nvPr/>
        </p:nvPicPr>
        <p:blipFill>
          <a:blip r:embed="rId3">
            <a:alphaModFix/>
          </a:blip>
          <a:stretch>
            <a:fillRect/>
          </a:stretch>
        </p:blipFill>
        <p:spPr>
          <a:xfrm>
            <a:off x="6401099" y="0"/>
            <a:ext cx="2359152"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Lifecycle: Ingest</a:t>
            </a:r>
            <a:endParaRPr/>
          </a:p>
        </p:txBody>
      </p:sp>
      <p:sp>
        <p:nvSpPr>
          <p:cNvPr id="383" name="Google Shape;383;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GB"/>
              <a:t>App: Data from app events, such as log files or user events, is typically collected in a push model, where the app calls an API to send the data to storage.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84" name="Google Shape;384;p61"/>
          <p:cNvPicPr preferRelativeResize="0"/>
          <p:nvPr/>
        </p:nvPicPr>
        <p:blipFill>
          <a:blip r:embed="rId3">
            <a:alphaModFix/>
          </a:blip>
          <a:stretch>
            <a:fillRect/>
          </a:stretch>
        </p:blipFill>
        <p:spPr>
          <a:xfrm>
            <a:off x="3371850" y="2456575"/>
            <a:ext cx="2400300" cy="1905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8" name="Google Shape;88;p17"/>
          <p:cNvPicPr preferRelativeResize="0"/>
          <p:nvPr/>
        </p:nvPicPr>
        <p:blipFill>
          <a:blip r:embed="rId3">
            <a:alphaModFix/>
          </a:blip>
          <a:stretch>
            <a:fillRect/>
          </a:stretch>
        </p:blipFill>
        <p:spPr>
          <a:xfrm>
            <a:off x="2094275" y="132887"/>
            <a:ext cx="4955451" cy="48777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Lifecycle: Ingest</a:t>
            </a:r>
            <a:endParaRPr/>
          </a:p>
        </p:txBody>
      </p:sp>
      <p:sp>
        <p:nvSpPr>
          <p:cNvPr id="390" name="Google Shape;390;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Streaming: The data consists of a continuous stream of small, asynchronous messages.</a:t>
            </a:r>
            <a:endParaRPr/>
          </a:p>
          <a:p>
            <a:pPr indent="0" lvl="0" marL="0" rtl="0" algn="l">
              <a:spcBef>
                <a:spcPts val="1600"/>
              </a:spcBef>
              <a:spcAft>
                <a:spcPts val="1600"/>
              </a:spcAft>
              <a:buNone/>
            </a:pPr>
            <a:r>
              <a:rPr lang="en-GB"/>
              <a:t>3. Batch: Large amounts of data are stored in a set of files that are transferred to storage in bulk.</a:t>
            </a:r>
            <a:endParaRPr/>
          </a:p>
        </p:txBody>
      </p:sp>
      <p:pic>
        <p:nvPicPr>
          <p:cNvPr id="391" name="Google Shape;391;p62"/>
          <p:cNvPicPr preferRelativeResize="0"/>
          <p:nvPr/>
        </p:nvPicPr>
        <p:blipFill>
          <a:blip r:embed="rId3">
            <a:alphaModFix/>
          </a:blip>
          <a:stretch>
            <a:fillRect/>
          </a:stretch>
        </p:blipFill>
        <p:spPr>
          <a:xfrm>
            <a:off x="3659700" y="2843325"/>
            <a:ext cx="1824599" cy="18245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8" name="Google Shape;398;p63"/>
          <p:cNvPicPr preferRelativeResize="0"/>
          <p:nvPr/>
        </p:nvPicPr>
        <p:blipFill>
          <a:blip r:embed="rId3">
            <a:alphaModFix/>
          </a:blip>
          <a:stretch>
            <a:fillRect/>
          </a:stretch>
        </p:blipFill>
        <p:spPr>
          <a:xfrm>
            <a:off x="1066800" y="357188"/>
            <a:ext cx="7010400" cy="44291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Lifecycle: Ingesting app data</a:t>
            </a:r>
            <a:endParaRPr/>
          </a:p>
        </p:txBody>
      </p:sp>
      <p:sp>
        <p:nvSpPr>
          <p:cNvPr id="404" name="Google Shape;404;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Writing data to a file: An app outputs batch CSV files to the object store of Cloud Storage. From there, the import function of BigQuery, an analytics data warehouse, can pull the data in for analysis and querying.</a:t>
            </a:r>
            <a:endParaRPr/>
          </a:p>
          <a:p>
            <a:pPr indent="0" lvl="0" marL="457200" rtl="0" algn="l">
              <a:spcBef>
                <a:spcPts val="1600"/>
              </a:spcBef>
              <a:spcAft>
                <a:spcPts val="1600"/>
              </a:spcAft>
              <a:buNone/>
            </a:pPr>
            <a:r>
              <a:t/>
            </a:r>
            <a:endParaRPr/>
          </a:p>
        </p:txBody>
      </p:sp>
      <p:pic>
        <p:nvPicPr>
          <p:cNvPr id="405" name="Google Shape;405;p64"/>
          <p:cNvPicPr preferRelativeResize="0"/>
          <p:nvPr/>
        </p:nvPicPr>
        <p:blipFill>
          <a:blip r:embed="rId3">
            <a:alphaModFix/>
          </a:blip>
          <a:stretch>
            <a:fillRect/>
          </a:stretch>
        </p:blipFill>
        <p:spPr>
          <a:xfrm>
            <a:off x="2118650" y="2915650"/>
            <a:ext cx="1290400" cy="1290400"/>
          </a:xfrm>
          <a:prstGeom prst="rect">
            <a:avLst/>
          </a:prstGeom>
          <a:noFill/>
          <a:ln>
            <a:noFill/>
          </a:ln>
        </p:spPr>
      </p:pic>
      <p:pic>
        <p:nvPicPr>
          <p:cNvPr id="406" name="Google Shape;406;p64"/>
          <p:cNvPicPr preferRelativeResize="0"/>
          <p:nvPr/>
        </p:nvPicPr>
        <p:blipFill>
          <a:blip r:embed="rId4">
            <a:alphaModFix/>
          </a:blip>
          <a:stretch>
            <a:fillRect/>
          </a:stretch>
        </p:blipFill>
        <p:spPr>
          <a:xfrm>
            <a:off x="5373725" y="2807550"/>
            <a:ext cx="1506600" cy="1506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Lifecycle: Ingesting app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2" name="Google Shape;412;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Writing data to a database: An app writes data to one of the databases that GCP provides, such as the managed MySQL of Cloud SQL or the NoSQL databases provided by Cloud Datastore and Cloud Bigtable.</a:t>
            </a:r>
            <a:endParaRPr/>
          </a:p>
        </p:txBody>
      </p:sp>
      <p:pic>
        <p:nvPicPr>
          <p:cNvPr id="413" name="Google Shape;413;p65"/>
          <p:cNvPicPr preferRelativeResize="0"/>
          <p:nvPr/>
        </p:nvPicPr>
        <p:blipFill>
          <a:blip r:embed="rId3">
            <a:alphaModFix/>
          </a:blip>
          <a:stretch>
            <a:fillRect/>
          </a:stretch>
        </p:blipFill>
        <p:spPr>
          <a:xfrm>
            <a:off x="2153200" y="2919075"/>
            <a:ext cx="1219200" cy="1219200"/>
          </a:xfrm>
          <a:prstGeom prst="rect">
            <a:avLst/>
          </a:prstGeom>
          <a:noFill/>
          <a:ln>
            <a:noFill/>
          </a:ln>
        </p:spPr>
      </p:pic>
      <p:pic>
        <p:nvPicPr>
          <p:cNvPr id="414" name="Google Shape;414;p65"/>
          <p:cNvPicPr preferRelativeResize="0"/>
          <p:nvPr/>
        </p:nvPicPr>
        <p:blipFill>
          <a:blip r:embed="rId4">
            <a:alphaModFix/>
          </a:blip>
          <a:stretch>
            <a:fillRect/>
          </a:stretch>
        </p:blipFill>
        <p:spPr>
          <a:xfrm>
            <a:off x="4191325" y="2023725"/>
            <a:ext cx="3009900" cy="3009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Lifecycle: Ingesting app data</a:t>
            </a:r>
            <a:endParaRPr/>
          </a:p>
        </p:txBody>
      </p:sp>
      <p:sp>
        <p:nvSpPr>
          <p:cNvPr id="420" name="Google Shape;420;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Streaming data as messages: An app streams data to Cloud Pub/Sub, a real-time messaging service. A second app, subscribed to the messages, can transfer the data to storage or process it immediately in situations such as fraud detection.</a:t>
            </a:r>
            <a:endParaRPr/>
          </a:p>
        </p:txBody>
      </p:sp>
      <p:pic>
        <p:nvPicPr>
          <p:cNvPr id="421" name="Google Shape;421;p66"/>
          <p:cNvPicPr preferRelativeResize="0"/>
          <p:nvPr/>
        </p:nvPicPr>
        <p:blipFill>
          <a:blip r:embed="rId3">
            <a:alphaModFix/>
          </a:blip>
          <a:stretch>
            <a:fillRect/>
          </a:stretch>
        </p:blipFill>
        <p:spPr>
          <a:xfrm>
            <a:off x="3764363" y="3009800"/>
            <a:ext cx="1615275" cy="14388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Lifecycle: Ingesting streaming data</a:t>
            </a:r>
            <a:endParaRPr/>
          </a:p>
        </p:txBody>
      </p:sp>
      <p:sp>
        <p:nvSpPr>
          <p:cNvPr id="427" name="Google Shape;427;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GB"/>
              <a:t>Telemetry data: </a:t>
            </a:r>
            <a:r>
              <a:rPr lang="en-GB"/>
              <a:t>Internet of Things (IoT) devices are network-connected devices that gather data from the surrounding environment through sensors. Although each device might send only a single data point every minute, when you multiply that data by a large number of devices, you quickly need to apply big data strategies and patterns.</a:t>
            </a:r>
            <a:br>
              <a:rPr lang="en-GB"/>
            </a:br>
            <a:endParaRPr/>
          </a:p>
          <a:p>
            <a:pPr indent="0" lvl="0" marL="457200" rtl="0" algn="l">
              <a:spcBef>
                <a:spcPts val="1600"/>
              </a:spcBef>
              <a:spcAft>
                <a:spcPts val="1600"/>
              </a:spcAft>
              <a:buNone/>
            </a:pPr>
            <a:r>
              <a:t/>
            </a:r>
            <a:endParaRPr/>
          </a:p>
        </p:txBody>
      </p:sp>
      <p:pic>
        <p:nvPicPr>
          <p:cNvPr id="428" name="Google Shape;428;p67"/>
          <p:cNvPicPr preferRelativeResize="0"/>
          <p:nvPr/>
        </p:nvPicPr>
        <p:blipFill>
          <a:blip r:embed="rId3">
            <a:alphaModFix/>
          </a:blip>
          <a:stretch>
            <a:fillRect/>
          </a:stretch>
        </p:blipFill>
        <p:spPr>
          <a:xfrm>
            <a:off x="4572000" y="2677175"/>
            <a:ext cx="3501000" cy="21168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Lifecycle: Ingesting streaming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4" name="Google Shape;434;p68"/>
          <p:cNvSpPr txBox="1"/>
          <p:nvPr>
            <p:ph idx="1" type="body"/>
          </p:nvPr>
        </p:nvSpPr>
        <p:spPr>
          <a:xfrm>
            <a:off x="311700" y="1152475"/>
            <a:ext cx="3680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GB"/>
              <a:t>User events and analytics: </a:t>
            </a:r>
            <a:br>
              <a:rPr b="1" lang="en-GB"/>
            </a:br>
            <a:r>
              <a:rPr lang="en-GB"/>
              <a:t>A mobile app might log events when the user opens the app and whenever an error or crash occurs. The aggregate of this data, across all mobile devices where the app is installed, can provide valuable information about usage, metrics, and code quality.</a:t>
            </a:r>
            <a:endParaRPr/>
          </a:p>
          <a:p>
            <a:pPr indent="0" lvl="0" marL="0" rtl="0" algn="l">
              <a:spcBef>
                <a:spcPts val="1600"/>
              </a:spcBef>
              <a:spcAft>
                <a:spcPts val="1600"/>
              </a:spcAft>
              <a:buNone/>
            </a:pPr>
            <a:r>
              <a:t/>
            </a:r>
            <a:endParaRPr/>
          </a:p>
        </p:txBody>
      </p:sp>
      <p:pic>
        <p:nvPicPr>
          <p:cNvPr id="435" name="Google Shape;435;p68"/>
          <p:cNvPicPr preferRelativeResize="0"/>
          <p:nvPr/>
        </p:nvPicPr>
        <p:blipFill>
          <a:blip r:embed="rId3">
            <a:alphaModFix/>
          </a:blip>
          <a:stretch>
            <a:fillRect/>
          </a:stretch>
        </p:blipFill>
        <p:spPr>
          <a:xfrm>
            <a:off x="4135226" y="1044500"/>
            <a:ext cx="4829350" cy="36323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pic>
        <p:nvPicPr>
          <p:cNvPr id="440" name="Google Shape;440;p69"/>
          <p:cNvPicPr preferRelativeResize="0"/>
          <p:nvPr/>
        </p:nvPicPr>
        <p:blipFill>
          <a:blip r:embed="rId3">
            <a:alphaModFix/>
          </a:blip>
          <a:stretch>
            <a:fillRect/>
          </a:stretch>
        </p:blipFill>
        <p:spPr>
          <a:xfrm>
            <a:off x="0" y="11058"/>
            <a:ext cx="9144001" cy="5121386"/>
          </a:xfrm>
          <a:prstGeom prst="rect">
            <a:avLst/>
          </a:prstGeom>
          <a:noFill/>
          <a:ln>
            <a:noFill/>
          </a:ln>
        </p:spPr>
      </p:pic>
      <p:sp>
        <p:nvSpPr>
          <p:cNvPr id="441" name="Google Shape;441;p69"/>
          <p:cNvSpPr txBox="1"/>
          <p:nvPr/>
        </p:nvSpPr>
        <p:spPr>
          <a:xfrm>
            <a:off x="2138125" y="1211125"/>
            <a:ext cx="73443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F0000"/>
                </a:solidFill>
              </a:rPr>
              <a:t>Spotify’s </a:t>
            </a:r>
            <a:r>
              <a:rPr lang="en-GB" sz="2000">
                <a:solidFill>
                  <a:srgbClr val="FF0000"/>
                </a:solidFill>
              </a:rPr>
              <a:t>use case</a:t>
            </a:r>
            <a:endParaRPr sz="2000">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Lifecycle: Store</a:t>
            </a:r>
            <a:endParaRPr/>
          </a:p>
        </p:txBody>
      </p:sp>
      <p:sp>
        <p:nvSpPr>
          <p:cNvPr id="447" name="Google Shape;447;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8" name="Google Shape;448;p70"/>
          <p:cNvPicPr preferRelativeResize="0"/>
          <p:nvPr/>
        </p:nvPicPr>
        <p:blipFill>
          <a:blip r:embed="rId3">
            <a:alphaModFix/>
          </a:blip>
          <a:stretch>
            <a:fillRect/>
          </a:stretch>
        </p:blipFill>
        <p:spPr>
          <a:xfrm>
            <a:off x="1066800" y="1460500"/>
            <a:ext cx="7010400" cy="28003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Lifecycle: Store - Cloud SQL</a:t>
            </a:r>
            <a:endParaRPr/>
          </a:p>
        </p:txBody>
      </p:sp>
      <p:sp>
        <p:nvSpPr>
          <p:cNvPr id="454" name="Google Shape;454;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Cloud SQL: Managed MySQL and PostgreSQL engines</a:t>
            </a:r>
            <a:endParaRPr b="1"/>
          </a:p>
          <a:p>
            <a:pPr indent="-342900" lvl="0" marL="457200" rtl="0" algn="l">
              <a:spcBef>
                <a:spcPts val="1600"/>
              </a:spcBef>
              <a:spcAft>
                <a:spcPts val="0"/>
              </a:spcAft>
              <a:buSzPts val="1800"/>
              <a:buChar char="●"/>
            </a:pPr>
            <a:r>
              <a:rPr lang="en-GB"/>
              <a:t>Financial transactions: Storing financial transactions requires ACID database semantics, and data is often spread across multiple tables, so complex transaction support is required.</a:t>
            </a:r>
            <a:endParaRPr/>
          </a:p>
          <a:p>
            <a:pPr indent="-342900" lvl="0" marL="457200" rtl="0" algn="l">
              <a:spcBef>
                <a:spcPts val="0"/>
              </a:spcBef>
              <a:spcAft>
                <a:spcPts val="0"/>
              </a:spcAft>
              <a:buSzPts val="1800"/>
              <a:buChar char="●"/>
            </a:pPr>
            <a:r>
              <a:rPr lang="en-GB"/>
              <a:t>User credentials: Storing passwords or other secure data requires complex field support and enforcement along with schema validation.</a:t>
            </a:r>
            <a:endParaRPr/>
          </a:p>
          <a:p>
            <a:pPr indent="-342900" lvl="0" marL="457200" rtl="0" algn="l">
              <a:spcBef>
                <a:spcPts val="0"/>
              </a:spcBef>
              <a:spcAft>
                <a:spcPts val="0"/>
              </a:spcAft>
              <a:buSzPts val="1800"/>
              <a:buChar char="●"/>
            </a:pPr>
            <a:r>
              <a:rPr lang="en-GB"/>
              <a:t>Customer orders: Orders or invoices typically include highly normalized relational data and multi-table transaction support when capturing inventory changes.</a:t>
            </a:r>
            <a:endParaRPr/>
          </a:p>
          <a:p>
            <a:pPr indent="0" lvl="0" marL="45720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5" name="Google Shape;95;p18"/>
          <p:cNvPicPr preferRelativeResize="0"/>
          <p:nvPr/>
        </p:nvPicPr>
        <p:blipFill>
          <a:blip r:embed="rId3">
            <a:alphaModFix/>
          </a:blip>
          <a:stretch>
            <a:fillRect/>
          </a:stretch>
        </p:blipFill>
        <p:spPr>
          <a:xfrm>
            <a:off x="0" y="1039396"/>
            <a:ext cx="9143997" cy="306470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Lifecycle: Store - Cloud Bigtable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0" name="Google Shape;460;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Cloud Bigtable: Managed wide-column NoSQL</a:t>
            </a:r>
            <a:endParaRPr b="1"/>
          </a:p>
          <a:p>
            <a:pPr indent="-342900" lvl="0" marL="457200" rtl="0" algn="l">
              <a:spcBef>
                <a:spcPts val="1600"/>
              </a:spcBef>
              <a:spcAft>
                <a:spcPts val="0"/>
              </a:spcAft>
              <a:buSzPts val="1800"/>
              <a:buChar char="●"/>
            </a:pPr>
            <a:r>
              <a:rPr lang="en-GB"/>
              <a:t>Real-time app data: Cloud Bigtable can be accessed from apps running in App Engine flexible environment, GKE, and Compute Engine for real-time live-serving workloads.</a:t>
            </a:r>
            <a:endParaRPr/>
          </a:p>
          <a:p>
            <a:pPr indent="-342900" lvl="0" marL="457200" rtl="0" algn="l">
              <a:spcBef>
                <a:spcPts val="0"/>
              </a:spcBef>
              <a:spcAft>
                <a:spcPts val="0"/>
              </a:spcAft>
              <a:buSzPts val="1800"/>
              <a:buChar char="●"/>
            </a:pPr>
            <a:r>
              <a:rPr lang="en-GB"/>
              <a:t>Stream processing: As data is ingested by Cloud Pub/Sub, Cloud Dataflow can be used to transform and load the data into Cloud Bigtable.</a:t>
            </a:r>
            <a:endParaRPr/>
          </a:p>
          <a:p>
            <a:pPr indent="-342900" lvl="0" marL="457200" rtl="0" algn="l">
              <a:spcBef>
                <a:spcPts val="0"/>
              </a:spcBef>
              <a:spcAft>
                <a:spcPts val="0"/>
              </a:spcAft>
              <a:buSzPts val="1800"/>
              <a:buChar char="●"/>
            </a:pPr>
            <a:r>
              <a:rPr lang="en-GB"/>
              <a:t>IoT time series data: Data captured by sensors and streamed into GCP can be stored using time-series schemas in Cloud Bigtable.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Lifecycle: Store - Cloud Spanner</a:t>
            </a:r>
            <a:endParaRPr/>
          </a:p>
        </p:txBody>
      </p:sp>
      <p:sp>
        <p:nvSpPr>
          <p:cNvPr id="466" name="Google Shape;466;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Cloud Spanner: Horizontally scalable relational database</a:t>
            </a:r>
            <a:endParaRPr b="1"/>
          </a:p>
          <a:p>
            <a:pPr indent="-342900" lvl="0" marL="457200" rtl="0" algn="l">
              <a:spcBef>
                <a:spcPts val="1600"/>
              </a:spcBef>
              <a:spcAft>
                <a:spcPts val="0"/>
              </a:spcAft>
              <a:buSzPts val="1800"/>
              <a:buChar char="●"/>
            </a:pPr>
            <a:r>
              <a:rPr lang="en-GB"/>
              <a:t>Financial services: Financial services workloads require strong consistency across read/write operations. Cloud Spanner provides this consistency without sacrificing high availability.</a:t>
            </a:r>
            <a:endParaRPr/>
          </a:p>
          <a:p>
            <a:pPr indent="-342900" lvl="0" marL="457200" rtl="0" algn="l">
              <a:spcBef>
                <a:spcPts val="0"/>
              </a:spcBef>
              <a:spcAft>
                <a:spcPts val="0"/>
              </a:spcAft>
              <a:buSzPts val="1800"/>
              <a:buChar char="●"/>
            </a:pPr>
            <a:r>
              <a:rPr lang="en-GB"/>
              <a:t>Ad tech: Latency is a key consideration in the ad tech space. Cloud Spanner facilitates low-latency querying without compromising scale or availability.</a:t>
            </a:r>
            <a:endParaRPr/>
          </a:p>
          <a:p>
            <a:pPr indent="-342900" lvl="0" marL="457200" rtl="0" algn="l">
              <a:spcBef>
                <a:spcPts val="0"/>
              </a:spcBef>
              <a:spcAft>
                <a:spcPts val="0"/>
              </a:spcAft>
              <a:buSzPts val="1800"/>
              <a:buChar char="●"/>
            </a:pPr>
            <a:r>
              <a:rPr lang="en-GB"/>
              <a:t>Retail and global supply chain: The need for global scale can force supply chain experts to make a trade-off between consistency and maintenance costs. Cloud Spanner offers automatic, global, synchronous replication with low latency, which means that data is always consistent and highly available.</a:t>
            </a:r>
            <a:endParaRPr/>
          </a:p>
          <a:p>
            <a:pPr indent="0" lvl="0" marL="457200" rtl="0" algn="l">
              <a:spcBef>
                <a:spcPts val="1600"/>
              </a:spcBef>
              <a:spcAft>
                <a:spcPts val="160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Lifecycle: Store - Cloud Firestore</a:t>
            </a:r>
            <a:endParaRPr/>
          </a:p>
        </p:txBody>
      </p:sp>
      <p:sp>
        <p:nvSpPr>
          <p:cNvPr id="472" name="Google Shape;472;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Cloud Firestore: Flexible, scalable NoSQL database</a:t>
            </a:r>
            <a:endParaRPr b="1"/>
          </a:p>
          <a:p>
            <a:pPr indent="-342900" lvl="0" marL="457200" rtl="0" algn="l">
              <a:spcBef>
                <a:spcPts val="1600"/>
              </a:spcBef>
              <a:spcAft>
                <a:spcPts val="0"/>
              </a:spcAft>
              <a:buSzPts val="1800"/>
              <a:buChar char="●"/>
            </a:pPr>
            <a:r>
              <a:rPr lang="en-GB"/>
              <a:t>Chat and social: Store and retrieve images, audio, video, and other user-generated content.</a:t>
            </a:r>
            <a:endParaRPr/>
          </a:p>
          <a:p>
            <a:pPr indent="-342900" lvl="0" marL="457200" rtl="0" algn="l">
              <a:spcBef>
                <a:spcPts val="0"/>
              </a:spcBef>
              <a:spcAft>
                <a:spcPts val="0"/>
              </a:spcAft>
              <a:buSzPts val="1800"/>
              <a:buChar char="●"/>
            </a:pPr>
            <a:r>
              <a:rPr lang="en-GB"/>
              <a:t>Mobile games:Keep track of game progress and statistics across devices and device platforms.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Lifecycle: Process and Analyze</a:t>
            </a:r>
            <a:endParaRPr/>
          </a:p>
        </p:txBody>
      </p:sp>
      <p:sp>
        <p:nvSpPr>
          <p:cNvPr id="478" name="Google Shape;478;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Processing: Data from source systems is cleansed, normalized, and processed across multiple machines, and stored in analytical systems.</a:t>
            </a:r>
            <a:endParaRPr/>
          </a:p>
          <a:p>
            <a:pPr indent="-342900" lvl="0" marL="457200" rtl="0" algn="l">
              <a:spcBef>
                <a:spcPts val="0"/>
              </a:spcBef>
              <a:spcAft>
                <a:spcPts val="0"/>
              </a:spcAft>
              <a:buSzPts val="1800"/>
              <a:buChar char="●"/>
            </a:pPr>
            <a:r>
              <a:rPr lang="en-GB"/>
              <a:t>Analysis: Processed data is stored in systems that allow for ad-hoc querying and exploration.</a:t>
            </a:r>
            <a:endParaRPr/>
          </a:p>
          <a:p>
            <a:pPr indent="-342900" lvl="0" marL="457200" rtl="0" algn="l">
              <a:spcBef>
                <a:spcPts val="0"/>
              </a:spcBef>
              <a:spcAft>
                <a:spcPts val="0"/>
              </a:spcAft>
              <a:buSzPts val="1800"/>
              <a:buChar char="●"/>
            </a:pPr>
            <a:r>
              <a:rPr lang="en-GB"/>
              <a:t>Understanding: Based on analytical results, data is used to train and test automated machine-learning models.</a:t>
            </a:r>
            <a:endParaRPr/>
          </a:p>
          <a:p>
            <a:pPr indent="0" lvl="0" marL="457200" rtl="0" algn="l">
              <a:spcBef>
                <a:spcPts val="1600"/>
              </a:spcBef>
              <a:spcAft>
                <a:spcPts val="160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Lifecycle: Process and Analyze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4" name="Google Shape;484;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5" name="Google Shape;485;p76"/>
          <p:cNvPicPr preferRelativeResize="0"/>
          <p:nvPr/>
        </p:nvPicPr>
        <p:blipFill>
          <a:blip r:embed="rId3">
            <a:alphaModFix/>
          </a:blip>
          <a:stretch>
            <a:fillRect/>
          </a:stretch>
        </p:blipFill>
        <p:spPr>
          <a:xfrm>
            <a:off x="-106950" y="1017726"/>
            <a:ext cx="9339750" cy="31090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Lifecycle: Explore and visualize</a:t>
            </a:r>
            <a:endParaRPr/>
          </a:p>
        </p:txBody>
      </p:sp>
      <p:sp>
        <p:nvSpPr>
          <p:cNvPr id="491" name="Google Shape;491;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Google Cloud datalab for Data science purpose</a:t>
            </a:r>
            <a:endParaRPr/>
          </a:p>
        </p:txBody>
      </p:sp>
      <p:pic>
        <p:nvPicPr>
          <p:cNvPr id="492" name="Google Shape;492;p77"/>
          <p:cNvPicPr preferRelativeResize="0"/>
          <p:nvPr/>
        </p:nvPicPr>
        <p:blipFill>
          <a:blip r:embed="rId3">
            <a:alphaModFix/>
          </a:blip>
          <a:stretch>
            <a:fillRect/>
          </a:stretch>
        </p:blipFill>
        <p:spPr>
          <a:xfrm>
            <a:off x="2400300" y="1915300"/>
            <a:ext cx="4343400" cy="24193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GCP minilabs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Analyzing Financial Time Series Using BigQuery and Cloud Datalab</a:t>
            </a:r>
            <a:endParaRPr sz="2200"/>
          </a:p>
        </p:txBody>
      </p:sp>
      <p:sp>
        <p:nvSpPr>
          <p:cNvPr id="503" name="Google Shape;503;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Setting up</a:t>
            </a:r>
            <a:endParaRPr/>
          </a:p>
          <a:p>
            <a:pPr indent="-342900" lvl="0" marL="457200" rtl="0" algn="l">
              <a:spcBef>
                <a:spcPts val="1600"/>
              </a:spcBef>
              <a:spcAft>
                <a:spcPts val="0"/>
              </a:spcAft>
              <a:buSzPts val="1800"/>
              <a:buAutoNum type="arabicPeriod"/>
            </a:pPr>
            <a:r>
              <a:rPr lang="en-GB"/>
              <a:t>Select or create a GCP project.</a:t>
            </a:r>
            <a:endParaRPr/>
          </a:p>
          <a:p>
            <a:pPr indent="457200" lvl="0" marL="0" rtl="0" algn="l">
              <a:spcBef>
                <a:spcPts val="1600"/>
              </a:spcBef>
              <a:spcAft>
                <a:spcPts val="1600"/>
              </a:spcAft>
              <a:buNone/>
            </a:pPr>
            <a:r>
              <a:rPr lang="en-GB" u="sng">
                <a:solidFill>
                  <a:schemeClr val="hlink"/>
                </a:solidFill>
                <a:hlinkClick r:id="rId3"/>
              </a:rPr>
              <a:t>https://console.cloud.google.com/cloud-resource-manager</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Analyzing Financial Time Series Using BigQuery and Cloud Datalab</a:t>
            </a:r>
            <a:endParaRPr sz="2200"/>
          </a:p>
          <a:p>
            <a:pPr indent="0" lvl="0" marL="0" rtl="0" algn="l">
              <a:spcBef>
                <a:spcPts val="0"/>
              </a:spcBef>
              <a:spcAft>
                <a:spcPts val="0"/>
              </a:spcAft>
              <a:buNone/>
            </a:pPr>
            <a:r>
              <a:t/>
            </a:r>
            <a:endParaRPr/>
          </a:p>
        </p:txBody>
      </p:sp>
      <p:sp>
        <p:nvSpPr>
          <p:cNvPr id="509" name="Google Shape;509;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Enable billing</a:t>
            </a:r>
            <a:endParaRPr/>
          </a:p>
          <a:p>
            <a:pPr indent="0" lvl="0" marL="0" rtl="0" algn="l">
              <a:spcBef>
                <a:spcPts val="1600"/>
              </a:spcBef>
              <a:spcAft>
                <a:spcPts val="1600"/>
              </a:spcAft>
              <a:buNone/>
            </a:pPr>
            <a:r>
              <a:t/>
            </a:r>
            <a:endParaRPr/>
          </a:p>
        </p:txBody>
      </p:sp>
      <p:pic>
        <p:nvPicPr>
          <p:cNvPr id="510" name="Google Shape;510;p80"/>
          <p:cNvPicPr preferRelativeResize="0"/>
          <p:nvPr/>
        </p:nvPicPr>
        <p:blipFill>
          <a:blip r:embed="rId3">
            <a:alphaModFix/>
          </a:blip>
          <a:stretch>
            <a:fillRect/>
          </a:stretch>
        </p:blipFill>
        <p:spPr>
          <a:xfrm>
            <a:off x="583125" y="1632527"/>
            <a:ext cx="7745150" cy="26939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Analyzing Financial Time Series Using BigQuery and Cloud Datalab</a:t>
            </a:r>
            <a:endParaRPr sz="2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6" name="Google Shape;516;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Enable API</a:t>
            </a:r>
            <a:endParaRPr/>
          </a:p>
          <a:p>
            <a:pPr indent="457200" lvl="0" marL="0" rtl="0" algn="l">
              <a:spcBef>
                <a:spcPts val="1600"/>
              </a:spcBef>
              <a:spcAft>
                <a:spcPts val="1600"/>
              </a:spcAft>
              <a:buNone/>
            </a:pPr>
            <a:r>
              <a:rPr lang="en-GB"/>
              <a:t>https://console.cloud.google.com/flows/enableapi</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 Closer Look </a:t>
            </a:r>
            <a:br>
              <a:rPr lang="en-GB"/>
            </a:br>
            <a:r>
              <a:rPr lang="en-GB"/>
              <a:t>At Google Cloud</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Analyzing Financial Time Series Using BigQuery and Cloud Datalab</a:t>
            </a:r>
            <a:endParaRPr sz="22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2" name="Google Shape;522;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Start a Cloud shell</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Type in the following command</a:t>
            </a:r>
            <a:endParaRPr/>
          </a:p>
          <a:p>
            <a:pPr indent="0" lvl="0" marL="0" rtl="0" algn="l">
              <a:spcBef>
                <a:spcPts val="1600"/>
              </a:spcBef>
              <a:spcAft>
                <a:spcPts val="1600"/>
              </a:spcAft>
              <a:buNone/>
            </a:pPr>
            <a:r>
              <a:rPr lang="en-GB"/>
              <a:t>$ </a:t>
            </a:r>
            <a:r>
              <a:rPr lang="en-GB"/>
              <a:t>datalab create &lt;instance-name&gt;</a:t>
            </a:r>
            <a:endParaRPr/>
          </a:p>
        </p:txBody>
      </p:sp>
      <p:pic>
        <p:nvPicPr>
          <p:cNvPr id="523" name="Google Shape;523;p82"/>
          <p:cNvPicPr preferRelativeResize="0"/>
          <p:nvPr/>
        </p:nvPicPr>
        <p:blipFill>
          <a:blip r:embed="rId3">
            <a:alphaModFix/>
          </a:blip>
          <a:stretch>
            <a:fillRect/>
          </a:stretch>
        </p:blipFill>
        <p:spPr>
          <a:xfrm>
            <a:off x="3373825" y="1227250"/>
            <a:ext cx="4914900" cy="17716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0" name="Google Shape;530;p83"/>
          <p:cNvPicPr preferRelativeResize="0"/>
          <p:nvPr/>
        </p:nvPicPr>
        <p:blipFill>
          <a:blip r:embed="rId3">
            <a:alphaModFix/>
          </a:blip>
          <a:stretch>
            <a:fillRect/>
          </a:stretch>
        </p:blipFill>
        <p:spPr>
          <a:xfrm>
            <a:off x="0" y="1152468"/>
            <a:ext cx="9144001" cy="302921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Analyzing Financial Time Series Using BigQuery and Cloud Datalab</a:t>
            </a:r>
            <a:endParaRPr sz="2200"/>
          </a:p>
          <a:p>
            <a:pPr indent="0" lvl="0" marL="0" rtl="0" algn="l">
              <a:spcBef>
                <a:spcPts val="0"/>
              </a:spcBef>
              <a:spcAft>
                <a:spcPts val="0"/>
              </a:spcAft>
              <a:buNone/>
            </a:pPr>
            <a:r>
              <a:t/>
            </a:r>
            <a:endParaRPr/>
          </a:p>
        </p:txBody>
      </p:sp>
      <p:sp>
        <p:nvSpPr>
          <p:cNvPr id="536" name="Google Shape;536;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Open the web preview to</a:t>
            </a:r>
            <a:br>
              <a:rPr lang="en-GB"/>
            </a:br>
            <a:r>
              <a:rPr lang="en-GB"/>
              <a:t>access datalab</a:t>
            </a:r>
            <a:endParaRPr/>
          </a:p>
        </p:txBody>
      </p:sp>
      <p:pic>
        <p:nvPicPr>
          <p:cNvPr id="537" name="Google Shape;537;p84"/>
          <p:cNvPicPr preferRelativeResize="0"/>
          <p:nvPr/>
        </p:nvPicPr>
        <p:blipFill>
          <a:blip r:embed="rId3">
            <a:alphaModFix/>
          </a:blip>
          <a:stretch>
            <a:fillRect/>
          </a:stretch>
        </p:blipFill>
        <p:spPr>
          <a:xfrm>
            <a:off x="4050650" y="1289050"/>
            <a:ext cx="3943350" cy="31432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44" name="Google Shape;544;p85"/>
          <p:cNvPicPr preferRelativeResize="0"/>
          <p:nvPr/>
        </p:nvPicPr>
        <p:blipFill>
          <a:blip r:embed="rId3">
            <a:alphaModFix/>
          </a:blip>
          <a:stretch>
            <a:fillRect/>
          </a:stretch>
        </p:blipFill>
        <p:spPr>
          <a:xfrm>
            <a:off x="0" y="318355"/>
            <a:ext cx="9144001" cy="450679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Analyzing Financial Time Series Using BigQuery and Cloud Datalab</a:t>
            </a:r>
            <a:endParaRPr sz="2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0" name="Google Shape;550;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datalab notebook</a:t>
            </a:r>
            <a:endParaRPr/>
          </a:p>
        </p:txBody>
      </p:sp>
      <p:pic>
        <p:nvPicPr>
          <p:cNvPr id="551" name="Google Shape;551;p86"/>
          <p:cNvPicPr preferRelativeResize="0"/>
          <p:nvPr/>
        </p:nvPicPr>
        <p:blipFill>
          <a:blip r:embed="rId3">
            <a:alphaModFix/>
          </a:blip>
          <a:stretch>
            <a:fillRect/>
          </a:stretch>
        </p:blipFill>
        <p:spPr>
          <a:xfrm>
            <a:off x="576250" y="1819713"/>
            <a:ext cx="7991475" cy="19526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Analyzing Financial Time Series Using BigQuery and Cloud Datalab</a:t>
            </a:r>
            <a:endParaRPr sz="2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7" name="Google Shape;557;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Copy this and execute</a:t>
            </a:r>
            <a:endParaRPr/>
          </a:p>
          <a:p>
            <a:pPr indent="0" lvl="0" marL="0" rtl="0" algn="l">
              <a:spcBef>
                <a:spcPts val="1600"/>
              </a:spcBef>
              <a:spcAft>
                <a:spcPts val="0"/>
              </a:spcAft>
              <a:buNone/>
            </a:pPr>
            <a:r>
              <a:rPr lang="en-GB"/>
              <a:t>!gsutil cp gs://solutions-public-assets/bigquery-datalab/*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8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GCP labs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a:t>Building a Node.js web app using GCP</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sp>
        <p:nvSpPr>
          <p:cNvPr id="568" name="Google Shape;568;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https://docs.google.com/presentation/d/10pHd3kr54T87Q2x-idAU7QHoGEVzKEaU4BoGMN2Kh2o/edit?usp=sharing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7" name="Google Shape;107;p2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MORE CLOSER!!!</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